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72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84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805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24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53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2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47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04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3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1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3899F-4741-48E6-8821-7035FC26A56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D709B-99CE-440E-8FE6-C5A23FE1F7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42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92087"/>
          </a:xfrm>
        </p:spPr>
        <p:txBody>
          <a:bodyPr/>
          <a:lstStyle/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trắc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196752"/>
            <a:ext cx="7776864" cy="5112568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CÂU1: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Mức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độ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nguy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hiểm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của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giật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tuỳ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30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theo</a:t>
            </a:r>
            <a:r>
              <a:rPr lang="es-ES" sz="3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:</a:t>
            </a:r>
            <a:endParaRPr lang="en-US" sz="3000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A.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Thời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gian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làm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việc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.</a:t>
            </a:r>
          </a:p>
          <a:p>
            <a:pPr algn="l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B.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Tần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suất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.</a:t>
            </a:r>
          </a:p>
          <a:p>
            <a:pPr algn="l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C.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Đường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của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áp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.</a:t>
            </a:r>
          </a:p>
          <a:p>
            <a:pPr algn="l"/>
            <a:r>
              <a:rPr lang="en-US" sz="3000" b="1" u="sng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</a:t>
            </a: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Biên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độ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(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trị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số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0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endParaRPr lang="en-US" sz="30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CÂU2</a:t>
            </a:r>
            <a:r>
              <a:rPr lang="es-ES" sz="2800" dirty="0">
                <a:solidFill>
                  <a:srgbClr val="FF0000"/>
                </a:solidFill>
                <a:latin typeface="Times New Roman"/>
                <a:ea typeface="Times New Roman"/>
              </a:rPr>
              <a:t>: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Mức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độ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nguy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hiểm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của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giật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tuỳ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sz="2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theo</a:t>
            </a:r>
            <a:r>
              <a:rPr lang="es-ES" sz="2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:</a:t>
            </a:r>
            <a:endParaRPr lang="en-US" sz="2800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A.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Biên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độ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trở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 .</a:t>
            </a:r>
          </a:p>
          <a:p>
            <a:pPr algn="l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B.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Tần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số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tụ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.</a:t>
            </a:r>
          </a:p>
          <a:p>
            <a:pPr algn="l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C.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Thời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gian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làm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việc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.</a:t>
            </a:r>
          </a:p>
          <a:p>
            <a:pPr algn="l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2800" b="1" u="sng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</a:t>
            </a:r>
            <a:r>
              <a:rPr lang="en-US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Đường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của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n-US" sz="28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.</a:t>
            </a:r>
          </a:p>
          <a:p>
            <a:pPr algn="l"/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1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CÂU 12: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001419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Dựa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vào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phân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loại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theo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đặc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tính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cháy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nổ</a:t>
            </a:r>
            <a:r>
              <a:rPr lang="es-ES" dirty="0">
                <a:latin typeface="Times New Roman"/>
                <a:ea typeface="Times New Roman"/>
              </a:rPr>
              <a:t>, </a:t>
            </a: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ch</a:t>
            </a:r>
            <a:r>
              <a:rPr lang="en-US" dirty="0" err="1">
                <a:latin typeface="Times New Roman"/>
                <a:ea typeface="Times New Roman"/>
              </a:rPr>
              <a:t>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thu</a:t>
            </a:r>
            <a:r>
              <a:rPr lang="en-US" dirty="0" err="1">
                <a:latin typeface="Times New Roman"/>
                <a:ea typeface="Times New Roman"/>
              </a:rPr>
              <a:t>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nhóm</a:t>
            </a:r>
            <a:r>
              <a:rPr lang="en-US" b="1" i="1" dirty="0">
                <a:latin typeface="Times New Roman"/>
                <a:ea typeface="Times New Roman"/>
              </a:rPr>
              <a:t> 1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đặc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tính</a:t>
            </a:r>
            <a:r>
              <a:rPr lang="es-ES" dirty="0">
                <a:latin typeface="Times New Roman"/>
                <a:ea typeface="Times New Roman"/>
              </a:rPr>
              <a:t>: 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độc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kể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kể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</a:t>
            </a:r>
            <a:r>
              <a:rPr lang="en-US" dirty="0" err="1" smtClean="0">
                <a:latin typeface="Times New Roman"/>
                <a:ea typeface="Times New Roman"/>
              </a:rPr>
              <a:t>ộc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mòn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,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kể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.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9242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13: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ch</a:t>
            </a:r>
            <a:r>
              <a:rPr lang="en-US" dirty="0" err="1">
                <a:latin typeface="Times New Roman"/>
                <a:ea typeface="Times New Roman"/>
              </a:rPr>
              <a:t>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thu</a:t>
            </a:r>
            <a:r>
              <a:rPr lang="en-US" dirty="0" err="1">
                <a:latin typeface="Times New Roman"/>
                <a:ea typeface="Times New Roman"/>
              </a:rPr>
              <a:t>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b="1" i="1" dirty="0" err="1">
                <a:latin typeface="Times New Roman"/>
                <a:ea typeface="Times New Roman"/>
              </a:rPr>
              <a:t>nhóm</a:t>
            </a:r>
            <a:r>
              <a:rPr lang="en-US" b="1" i="1" dirty="0">
                <a:latin typeface="Times New Roman"/>
                <a:ea typeface="Times New Roman"/>
              </a:rPr>
              <a:t> 1</a:t>
            </a:r>
            <a:r>
              <a:rPr lang="en-US" dirty="0">
                <a:latin typeface="Times New Roman"/>
                <a:ea typeface="Times New Roman"/>
              </a:rPr>
              <a:t> : </a:t>
            </a:r>
            <a:r>
              <a:rPr lang="en-US" dirty="0" err="1">
                <a:latin typeface="Times New Roman"/>
                <a:ea typeface="Times New Roman"/>
              </a:rPr>
              <a:t>Thuộc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nhóm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này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gồm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: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>
                <a:latin typeface="Times New Roman"/>
                <a:ea typeface="Times New Roman"/>
              </a:rPr>
              <a:t>R12, R22, NH3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>
                <a:latin typeface="Times New Roman"/>
                <a:ea typeface="Times New Roman"/>
              </a:rPr>
              <a:t>R12, </a:t>
            </a:r>
            <a:r>
              <a:rPr lang="en-US" dirty="0" err="1">
                <a:latin typeface="Times New Roman"/>
                <a:ea typeface="Times New Roman"/>
              </a:rPr>
              <a:t>Butan</a:t>
            </a:r>
            <a:r>
              <a:rPr lang="en-US" dirty="0">
                <a:latin typeface="Times New Roman"/>
                <a:ea typeface="Times New Roman"/>
              </a:rPr>
              <a:t> , NH3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R12, R22, </a:t>
            </a:r>
            <a:r>
              <a:rPr lang="en-US" dirty="0" err="1">
                <a:latin typeface="Times New Roman"/>
                <a:ea typeface="Times New Roman"/>
              </a:rPr>
              <a:t>Butan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>
                <a:latin typeface="Times New Roman"/>
                <a:ea typeface="Times New Roman"/>
              </a:rPr>
              <a:t>R12, R22, R502.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45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l"/>
            <a:r>
              <a:rPr lang="en-US" sz="4000" b="1" dirty="0" smtClean="0">
                <a:solidFill>
                  <a:srgbClr val="FF0000"/>
                </a:solidFill>
              </a:rPr>
              <a:t>CÂU 7: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điều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kiện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bình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thường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các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chất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 : 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 smtClean="0">
                <a:latin typeface="Times New Roman"/>
                <a:ea typeface="Times New Roman"/>
              </a:rPr>
              <a:t>Gây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 smtClean="0">
                <a:latin typeface="Times New Roman"/>
                <a:ea typeface="Times New Roman"/>
              </a:rPr>
              <a:t>Gây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ngọn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lửa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nhỏ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 smtClean="0">
                <a:latin typeface="Times New Roman"/>
                <a:ea typeface="Times New Roman"/>
              </a:rPr>
              <a:t>Không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nhiệt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xuống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thấp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 smtClean="0">
                <a:latin typeface="Times New Roman"/>
                <a:ea typeface="Times New Roman"/>
              </a:rPr>
              <a:t>Không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 indent="179705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endParaRPr lang="en-US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8: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b="1" dirty="0" err="1">
                <a:latin typeface="Times New Roman"/>
                <a:ea typeface="Times New Roman"/>
              </a:rPr>
              <a:t>Tính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cháy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nổ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của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mỗi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môi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chất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lạnh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phụ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thuộc</a:t>
            </a:r>
            <a:r>
              <a:rPr lang="es-ES" b="1" dirty="0">
                <a:latin typeface="Times New Roman"/>
                <a:ea typeface="Times New Roman"/>
              </a:rPr>
              <a:t> </a:t>
            </a:r>
            <a:r>
              <a:rPr lang="es-ES" b="1" dirty="0" err="1">
                <a:latin typeface="Times New Roman"/>
                <a:ea typeface="Times New Roman"/>
              </a:rPr>
              <a:t>vào</a:t>
            </a:r>
            <a:r>
              <a:rPr lang="es-ES" b="1" dirty="0">
                <a:latin typeface="Times New Roman"/>
                <a:ea typeface="Times New Roman"/>
              </a:rPr>
              <a:t> : </a:t>
            </a:r>
            <a:endParaRPr lang="en-US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b="1" dirty="0" err="1" smtClean="0">
                <a:latin typeface="Times New Roman"/>
                <a:ea typeface="Times New Roman"/>
              </a:rPr>
              <a:t>Bình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chứa</a:t>
            </a:r>
            <a:r>
              <a:rPr lang="en-US" b="1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b="1" dirty="0" err="1" smtClean="0">
                <a:latin typeface="Times New Roman"/>
                <a:ea typeface="Times New Roman"/>
              </a:rPr>
              <a:t>Nơi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sản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xuất</a:t>
            </a:r>
            <a:r>
              <a:rPr lang="en-US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latin typeface="Times New Roman"/>
                <a:ea typeface="Times New Roman"/>
              </a:rPr>
              <a:t>Nhiệt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độ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tuyệt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đối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của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môi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trường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tiếp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xúc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của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môi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chất</a:t>
            </a:r>
            <a:r>
              <a:rPr lang="en-US" b="1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b="1" dirty="0" err="1" smtClean="0">
                <a:latin typeface="Times New Roman"/>
                <a:ea typeface="Times New Roman"/>
              </a:rPr>
              <a:t>Nồng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độ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khi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hỗn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hợp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với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không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khí</a:t>
            </a:r>
            <a:r>
              <a:rPr lang="en-US" b="1" dirty="0">
                <a:latin typeface="Times New Roman"/>
                <a:ea typeface="Times New Roman"/>
              </a:rPr>
              <a:t>.</a:t>
            </a:r>
            <a:endParaRPr lang="en-US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072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9: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900" b="1" dirty="0" err="1" smtClean="0">
                <a:latin typeface="Times New Roman"/>
                <a:ea typeface="Times New Roman"/>
              </a:rPr>
              <a:t>Yêu</a:t>
            </a:r>
            <a:r>
              <a:rPr lang="es-ES" sz="3900" b="1" dirty="0" smtClean="0">
                <a:latin typeface="Times New Roman"/>
                <a:ea typeface="Times New Roman"/>
              </a:rPr>
              <a:t> </a:t>
            </a:r>
            <a:r>
              <a:rPr lang="es-ES" sz="3900" b="1" dirty="0" err="1">
                <a:latin typeface="Times New Roman"/>
                <a:ea typeface="Times New Roman"/>
              </a:rPr>
              <a:t>cầu</a:t>
            </a:r>
            <a:r>
              <a:rPr lang="es-ES" sz="3900" b="1" dirty="0">
                <a:latin typeface="Times New Roman"/>
                <a:ea typeface="Times New Roman"/>
              </a:rPr>
              <a:t> </a:t>
            </a:r>
            <a:r>
              <a:rPr lang="es-ES" sz="3900" b="1" dirty="0" err="1">
                <a:latin typeface="Times New Roman"/>
                <a:ea typeface="Times New Roman"/>
              </a:rPr>
              <a:t>chai</a:t>
            </a:r>
            <a:r>
              <a:rPr lang="es-ES" sz="3900" b="1" dirty="0">
                <a:latin typeface="Times New Roman"/>
                <a:ea typeface="Times New Roman"/>
              </a:rPr>
              <a:t> </a:t>
            </a:r>
            <a:r>
              <a:rPr lang="es-ES" sz="3900" b="1" dirty="0" err="1">
                <a:latin typeface="Times New Roman"/>
                <a:ea typeface="Times New Roman"/>
              </a:rPr>
              <a:t>chứa</a:t>
            </a:r>
            <a:r>
              <a:rPr lang="es-ES" sz="3900" b="1" dirty="0">
                <a:latin typeface="Times New Roman"/>
                <a:ea typeface="Times New Roman"/>
              </a:rPr>
              <a:t> gas </a:t>
            </a:r>
            <a:endParaRPr lang="en-US" sz="39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Thành</a:t>
            </a:r>
            <a:r>
              <a:rPr lang="en-US" dirty="0">
                <a:latin typeface="Times New Roman"/>
                <a:ea typeface="Times New Roman"/>
              </a:rPr>
              <a:t> chai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nhẵn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rạn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nứt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kiểm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định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đúng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định</a:t>
            </a:r>
            <a:r>
              <a:rPr lang="en-US" dirty="0">
                <a:latin typeface="Times New Roman"/>
                <a:ea typeface="Times New Roman"/>
              </a:rPr>
              <a:t>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 smtClean="0">
                <a:latin typeface="Times New Roman"/>
                <a:ea typeface="Times New Roman"/>
              </a:rPr>
              <a:t>Không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rĩ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sét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rạn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nứt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nhẹ</a:t>
            </a:r>
            <a:r>
              <a:rPr lang="en-US" dirty="0">
                <a:latin typeface="Times New Roman"/>
                <a:ea typeface="Times New Roman"/>
              </a:rPr>
              <a:t> , </a:t>
            </a:r>
            <a:r>
              <a:rPr lang="en-US" dirty="0" err="1">
                <a:latin typeface="Times New Roman"/>
                <a:ea typeface="Times New Roman"/>
              </a:rPr>
              <a:t>móp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méo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kể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Thành</a:t>
            </a:r>
            <a:r>
              <a:rPr lang="en-US" dirty="0">
                <a:latin typeface="Times New Roman"/>
                <a:ea typeface="Times New Roman"/>
              </a:rPr>
              <a:t> chai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mỏng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rĩ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sét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rạn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nứt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Thành</a:t>
            </a:r>
            <a:r>
              <a:rPr lang="en-US" dirty="0">
                <a:latin typeface="Times New Roman"/>
                <a:ea typeface="Times New Roman"/>
              </a:rPr>
              <a:t> chai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 smtClean="0">
                <a:latin typeface="Times New Roman"/>
                <a:ea typeface="Times New Roman"/>
              </a:rPr>
              <a:t>nhẵn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 smtClean="0">
                <a:latin typeface="Times New Roman"/>
                <a:ea typeface="Times New Roman"/>
              </a:rPr>
              <a:t>dỉ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sét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rạn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nứt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móp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méo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kiểm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định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đúng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định</a:t>
            </a:r>
            <a:r>
              <a:rPr lang="en-US" dirty="0">
                <a:latin typeface="Times New Roman"/>
                <a:ea typeface="Times New Roman"/>
              </a:rPr>
              <a:t>. </a:t>
            </a:r>
          </a:p>
          <a:p>
            <a:pPr indent="179705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endParaRPr lang="en-US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8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10: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600" b="1" dirty="0" err="1" smtClean="0">
                <a:latin typeface="Times New Roman"/>
                <a:ea typeface="Times New Roman"/>
              </a:rPr>
              <a:t>Yêu</a:t>
            </a:r>
            <a:r>
              <a:rPr lang="es-ES" sz="3600" b="1" dirty="0" smtClean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cầu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màu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sắc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chai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chứa</a:t>
            </a:r>
            <a:r>
              <a:rPr lang="es-ES" sz="3600" b="1" dirty="0">
                <a:latin typeface="Times New Roman"/>
                <a:ea typeface="Times New Roman"/>
              </a:rPr>
              <a:t> gas :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sz="3600" b="1" dirty="0" err="1">
                <a:latin typeface="Times New Roman"/>
                <a:ea typeface="Times New Roman"/>
              </a:rPr>
              <a:t>Từ</a:t>
            </a:r>
            <a:r>
              <a:rPr lang="en-US" sz="3600" b="1" dirty="0">
                <a:latin typeface="Times New Roman"/>
                <a:ea typeface="Times New Roman"/>
              </a:rPr>
              <a:t> 3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trở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lên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sắc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bất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kỳ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Luôn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là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đen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sz="3600" b="1" dirty="0" err="1">
                <a:latin typeface="Times New Roman"/>
                <a:ea typeface="Times New Roman"/>
              </a:rPr>
              <a:t>đúng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quy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định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của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nhà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sản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xuất</a:t>
            </a:r>
            <a:r>
              <a:rPr lang="en-US" sz="3600" b="1" dirty="0">
                <a:latin typeface="Times New Roman"/>
                <a:ea typeface="Times New Roman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6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11: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600" b="1" dirty="0" err="1" smtClean="0">
                <a:latin typeface="Times New Roman"/>
                <a:ea typeface="Times New Roman"/>
              </a:rPr>
              <a:t>Yêu</a:t>
            </a:r>
            <a:r>
              <a:rPr lang="es-ES" sz="3600" b="1" dirty="0" smtClean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cầu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màu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sắc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chai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chứa</a:t>
            </a:r>
            <a:r>
              <a:rPr lang="es-ES" sz="3600" b="1" dirty="0">
                <a:latin typeface="Times New Roman"/>
                <a:ea typeface="Times New Roman"/>
              </a:rPr>
              <a:t> gas :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sz="3600" b="1" dirty="0" err="1">
                <a:latin typeface="Times New Roman"/>
                <a:ea typeface="Times New Roman"/>
              </a:rPr>
              <a:t>Từ</a:t>
            </a:r>
            <a:r>
              <a:rPr lang="en-US" sz="3600" b="1" dirty="0">
                <a:latin typeface="Times New Roman"/>
                <a:ea typeface="Times New Roman"/>
              </a:rPr>
              <a:t> 3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trở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lên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sắc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bất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kỳ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Luôn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là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Màu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đen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sz="3600" b="1" dirty="0" err="1">
                <a:latin typeface="Times New Roman"/>
                <a:ea typeface="Times New Roman"/>
              </a:rPr>
              <a:t>Đ</a:t>
            </a:r>
            <a:r>
              <a:rPr lang="en-US" sz="3600" b="1" dirty="0" err="1" smtClean="0">
                <a:latin typeface="Times New Roman"/>
                <a:ea typeface="Times New Roman"/>
              </a:rPr>
              <a:t>úng</a:t>
            </a:r>
            <a:r>
              <a:rPr lang="en-US" sz="3600" b="1" dirty="0" smtClean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quy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định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của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nhà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sản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xuất</a:t>
            </a:r>
            <a:r>
              <a:rPr lang="en-US" sz="3600" b="1" dirty="0">
                <a:latin typeface="Times New Roman"/>
                <a:ea typeface="Times New Roman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5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12: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600" b="1" dirty="0" err="1">
                <a:latin typeface="Times New Roman"/>
                <a:ea typeface="Times New Roman"/>
              </a:rPr>
              <a:t>Môi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chất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lạnh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gây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ra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độc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hại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cho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cơ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thể</a:t>
            </a:r>
            <a:r>
              <a:rPr lang="es-ES" sz="3600" b="1" dirty="0">
                <a:latin typeface="Times New Roman"/>
                <a:ea typeface="Times New Roman"/>
              </a:rPr>
              <a:t> con </a:t>
            </a:r>
            <a:r>
              <a:rPr lang="es-ES" sz="3600" b="1" dirty="0" err="1">
                <a:latin typeface="Times New Roman"/>
                <a:ea typeface="Times New Roman"/>
              </a:rPr>
              <a:t>người</a:t>
            </a:r>
            <a:r>
              <a:rPr lang="es-ES" sz="3600" b="1" dirty="0">
                <a:latin typeface="Times New Roman"/>
                <a:ea typeface="Times New Roman"/>
              </a:rPr>
              <a:t>: 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ảnh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hưởng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đến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hệ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tiêu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hóa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B.</a:t>
            </a:r>
            <a:r>
              <a:rPr lang="en-US" sz="3600" b="1" dirty="0">
                <a:latin typeface="Times New Roman"/>
                <a:ea typeface="Times New Roman"/>
              </a:rPr>
              <a:t> 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ảnh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hưởng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đến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hô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</a:rPr>
              <a:t>hấp</a:t>
            </a:r>
            <a:r>
              <a:rPr lang="en-US" sz="3600" b="1" dirty="0" smtClean="0">
                <a:latin typeface="Times New Roman"/>
                <a:ea typeface="Times New Roman"/>
              </a:rPr>
              <a:t>: </a:t>
            </a:r>
            <a:r>
              <a:rPr lang="en-US" sz="3600" b="1" dirty="0" err="1">
                <a:latin typeface="Times New Roman"/>
                <a:ea typeface="Times New Roman"/>
              </a:rPr>
              <a:t>làm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tăng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nhịp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tim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3600" b="1" dirty="0">
                <a:latin typeface="Times New Roman"/>
                <a:ea typeface="Times New Roman"/>
              </a:rPr>
              <a:t> 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ảnh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hưởng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đến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thần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kinh</a:t>
            </a:r>
            <a:r>
              <a:rPr lang="en-US" sz="3600" b="1" dirty="0">
                <a:latin typeface="Times New Roman"/>
                <a:ea typeface="Times New Roman"/>
              </a:rPr>
              <a:t>: </a:t>
            </a:r>
            <a:r>
              <a:rPr lang="en-US" sz="3600" b="1" dirty="0" err="1">
                <a:latin typeface="Times New Roman"/>
                <a:ea typeface="Times New Roman"/>
              </a:rPr>
              <a:t>làm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khó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ngủ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. 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mùi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khó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ngửi</a:t>
            </a:r>
            <a:endParaRPr lang="en-US" sz="3600" b="1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65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13: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600" b="1" dirty="0" err="1">
                <a:latin typeface="Times New Roman"/>
                <a:ea typeface="Times New Roman"/>
              </a:rPr>
              <a:t>Môi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chất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lạnh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khi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th</a:t>
            </a:r>
            <a:r>
              <a:rPr lang="en-US" sz="3600" b="1" dirty="0" err="1">
                <a:latin typeface="Times New Roman"/>
                <a:ea typeface="Times New Roman"/>
              </a:rPr>
              <a:t>oát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ra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ngoài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khí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quyển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>
                <a:latin typeface="Times New Roman"/>
                <a:ea typeface="Times New Roman"/>
              </a:rPr>
              <a:t>: 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ảnh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hưởng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đến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hệ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tiêu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hóa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B.</a:t>
            </a:r>
            <a:r>
              <a:rPr lang="en-US" sz="3600" b="1" dirty="0">
                <a:latin typeface="Times New Roman"/>
                <a:ea typeface="Times New Roman"/>
              </a:rPr>
              <a:t> 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ảnh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hưởng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đến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đời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sống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3600" b="1" dirty="0">
                <a:latin typeface="Times New Roman"/>
                <a:ea typeface="Times New Roman"/>
              </a:rPr>
              <a:t>  </a:t>
            </a:r>
            <a:r>
              <a:rPr lang="en-US" sz="3600" b="1" dirty="0" err="1">
                <a:latin typeface="Times New Roman"/>
                <a:ea typeface="Times New Roman"/>
              </a:rPr>
              <a:t>Làm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giảm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tia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cực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tím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.  </a:t>
            </a:r>
            <a:r>
              <a:rPr lang="en-US" sz="3600" b="1" dirty="0" err="1">
                <a:latin typeface="Times New Roman"/>
                <a:ea typeface="Times New Roman"/>
              </a:rPr>
              <a:t>Gây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phá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hủy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tầng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ozon</a:t>
            </a:r>
            <a:r>
              <a:rPr lang="en-US" sz="3600" b="1" dirty="0">
                <a:latin typeface="Times New Roman"/>
                <a:ea typeface="Times New Roman"/>
              </a:rPr>
              <a:t>.</a:t>
            </a:r>
          </a:p>
          <a:p>
            <a:pPr marL="0" indent="0">
              <a:spcAft>
                <a:spcPts val="0"/>
              </a:spcAft>
              <a:buNone/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2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14: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4200" b="1" dirty="0" err="1">
                <a:latin typeface="Times New Roman"/>
                <a:ea typeface="Times New Roman"/>
              </a:rPr>
              <a:t>Tác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hại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khi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mất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tầng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ozon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của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khí</a:t>
            </a:r>
            <a:r>
              <a:rPr lang="es-ES" sz="4200" b="1" dirty="0">
                <a:latin typeface="Times New Roman"/>
                <a:ea typeface="Times New Roman"/>
              </a:rPr>
              <a:t> </a:t>
            </a:r>
            <a:r>
              <a:rPr lang="es-ES" sz="4200" b="1" dirty="0" err="1">
                <a:latin typeface="Times New Roman"/>
                <a:ea typeface="Times New Roman"/>
              </a:rPr>
              <a:t>quyển</a:t>
            </a:r>
            <a:endParaRPr lang="en-US" sz="42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4200" b="1" dirty="0">
                <a:solidFill>
                  <a:srgbClr val="3366FF"/>
                </a:solidFill>
                <a:latin typeface="Times New Roman"/>
                <a:ea typeface="Times New Roman"/>
              </a:rPr>
              <a:t>A.  </a:t>
            </a:r>
            <a:r>
              <a:rPr lang="en-US" sz="4200" b="1" dirty="0" err="1">
                <a:latin typeface="Times New Roman"/>
                <a:ea typeface="Times New Roman"/>
              </a:rPr>
              <a:t>Làm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giảm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khả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năng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mắc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bệnh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ung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thư</a:t>
            </a:r>
            <a:r>
              <a:rPr lang="en-US" sz="4200" b="1" dirty="0">
                <a:latin typeface="Times New Roman"/>
                <a:ea typeface="Times New Roman"/>
              </a:rPr>
              <a:t> da.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4200" b="1" dirty="0">
                <a:solidFill>
                  <a:srgbClr val="3366FF"/>
                </a:solidFill>
                <a:latin typeface="Times New Roman"/>
                <a:ea typeface="Times New Roman"/>
              </a:rPr>
              <a:t>B.</a:t>
            </a:r>
            <a:r>
              <a:rPr lang="en-US" sz="4200" b="1" dirty="0">
                <a:latin typeface="Times New Roman"/>
                <a:ea typeface="Times New Roman"/>
              </a:rPr>
              <a:t>  </a:t>
            </a:r>
            <a:r>
              <a:rPr lang="en-US" sz="4200" b="1" dirty="0" err="1">
                <a:latin typeface="Times New Roman"/>
                <a:ea typeface="Times New Roman"/>
              </a:rPr>
              <a:t>Làm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gia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tăng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dân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số</a:t>
            </a:r>
            <a:r>
              <a:rPr lang="en-US" sz="42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42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4200" b="1" dirty="0">
                <a:latin typeface="Times New Roman"/>
                <a:ea typeface="Times New Roman"/>
              </a:rPr>
              <a:t>  </a:t>
            </a:r>
            <a:r>
              <a:rPr lang="en-US" sz="4200" b="1" dirty="0" err="1">
                <a:latin typeface="Times New Roman"/>
                <a:ea typeface="Times New Roman"/>
              </a:rPr>
              <a:t>Làm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thời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tiết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mát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mẻ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quanh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năm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vì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mưa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nhiều</a:t>
            </a:r>
            <a:r>
              <a:rPr lang="en-US" sz="42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42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4200" b="1" dirty="0">
                <a:solidFill>
                  <a:srgbClr val="3366FF"/>
                </a:solidFill>
                <a:latin typeface="Times New Roman"/>
                <a:ea typeface="Times New Roman"/>
              </a:rPr>
              <a:t>.  </a:t>
            </a:r>
            <a:r>
              <a:rPr lang="en-US" sz="4200" b="1" dirty="0" err="1">
                <a:latin typeface="Times New Roman"/>
                <a:ea typeface="Times New Roman"/>
              </a:rPr>
              <a:t>Làm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biến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đổi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thời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tiết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và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khí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hậu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toàn</a:t>
            </a:r>
            <a:r>
              <a:rPr lang="en-US" sz="4200" b="1" dirty="0">
                <a:latin typeface="Times New Roman"/>
                <a:ea typeface="Times New Roman"/>
              </a:rPr>
              <a:t> </a:t>
            </a:r>
            <a:r>
              <a:rPr lang="en-US" sz="4200" b="1" dirty="0" err="1">
                <a:latin typeface="Times New Roman"/>
                <a:ea typeface="Times New Roman"/>
              </a:rPr>
              <a:t>cầu</a:t>
            </a:r>
            <a:r>
              <a:rPr lang="en-US" sz="4200" b="1" dirty="0">
                <a:latin typeface="Times New Roman"/>
                <a:ea typeface="Times New Roman"/>
              </a:rPr>
              <a:t>.</a:t>
            </a:r>
          </a:p>
          <a:p>
            <a:pPr marL="0" indent="0">
              <a:spcAft>
                <a:spcPts val="0"/>
              </a:spcAft>
              <a:buNone/>
              <a:tabLst>
                <a:tab pos="1656080" algn="l"/>
                <a:tab pos="3136265" algn="l"/>
                <a:tab pos="4615815" algn="l"/>
              </a:tabLst>
            </a:pPr>
            <a:r>
              <a:rPr lang="en-US" sz="4200" b="1" dirty="0">
                <a:latin typeface="Times New Roman"/>
                <a:ea typeface="Times New Roman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21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Câu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hỏi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trắc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nghiệm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  <a:tabLst>
                <a:tab pos="3136265" algn="l"/>
                <a:tab pos="4615815" algn="l"/>
              </a:tabLst>
            </a:pPr>
            <a:r>
              <a:rPr lang="en-US" dirty="0" smtClean="0">
                <a:solidFill>
                  <a:srgbClr val="FF0000"/>
                </a:solidFill>
              </a:rPr>
              <a:t>CÂU3: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s-ES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es-ES" dirty="0" err="1">
                <a:solidFill>
                  <a:srgbClr val="FF0000"/>
                </a:solidFill>
                <a:latin typeface="Times New Roman"/>
              </a:rPr>
              <a:t>Đ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ường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từ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chân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qua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chân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thì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phân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lượng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dòng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qua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tim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là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endParaRPr lang="en-US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A.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0.1%.                               </a:t>
            </a: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B.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0.2%.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C.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0.3%.                               </a:t>
            </a:r>
            <a:r>
              <a:rPr lang="en-US" b="1" u="sng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D</a:t>
            </a: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0.4%.</a:t>
            </a:r>
          </a:p>
          <a:p>
            <a:pPr marL="0" indent="0">
              <a:spcAft>
                <a:spcPts val="0"/>
              </a:spcAft>
              <a:buNone/>
              <a:tabLst>
                <a:tab pos="3136265" algn="l"/>
                <a:tab pos="4615815" algn="l"/>
              </a:tabLst>
            </a:pPr>
            <a:r>
              <a:rPr lang="en-US" dirty="0" smtClean="0">
                <a:solidFill>
                  <a:srgbClr val="FF0000"/>
                </a:solidFill>
              </a:rPr>
              <a:t>CÂU 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4</a:t>
            </a:r>
            <a:r>
              <a:rPr lang="es-ES" dirty="0" smtClean="0">
                <a:effectLst/>
                <a:latin typeface="Times New Roman"/>
                <a:ea typeface="Times New Roman"/>
              </a:rPr>
              <a:t>: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Các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nguyên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nhân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gây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tai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nạn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điện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thường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gặp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s-ES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là</a:t>
            </a:r>
            <a:r>
              <a:rPr lang="es-ES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</a:t>
            </a:r>
            <a:endParaRPr lang="en-US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A.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Do con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người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chạm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vào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máy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móc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sử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dụng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điện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đang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hoạt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động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B.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Quá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đông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người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làm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việc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C.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Không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gian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làm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việc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chật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hẹp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.</a:t>
            </a:r>
          </a:p>
          <a:p>
            <a:r>
              <a:rPr lang="en-US" b="1" u="sng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</a:rPr>
              <a:t>D</a:t>
            </a:r>
            <a:r>
              <a:rPr lang="en-US" b="1" dirty="0" smtClean="0">
                <a:solidFill>
                  <a:srgbClr val="3366FF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Khoảng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cách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giữa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người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và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đường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dây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cao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thế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gần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hơn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khoảng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cách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an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toàn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tối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thiểu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33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15: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an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toàn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vận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hành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sửa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chữa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, </a:t>
            </a:r>
            <a:r>
              <a:rPr lang="es-ES" dirty="0" err="1">
                <a:latin typeface="Times New Roman"/>
                <a:ea typeface="Times New Roman"/>
              </a:rPr>
              <a:t>các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yêu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cầu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về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áp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suất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Từng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thử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riêng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lẽ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trước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lắp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thử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thử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từng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cụm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cuối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cùng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Từng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thử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riêng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lẽ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trước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lắp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sau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từng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cụm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cuối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cùng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.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45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16: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an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toàn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vận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hành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sửa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chữa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, </a:t>
            </a:r>
            <a:r>
              <a:rPr lang="es-ES" dirty="0" err="1">
                <a:latin typeface="Times New Roman"/>
                <a:ea typeface="Times New Roman"/>
              </a:rPr>
              <a:t>là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các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yêu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cầu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về</a:t>
            </a:r>
            <a:r>
              <a:rPr lang="es-ES" dirty="0">
                <a:latin typeface="Times New Roman"/>
                <a:ea typeface="Times New Roman"/>
              </a:rPr>
              <a:t> 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bảo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dưỡng</a:t>
            </a:r>
            <a:r>
              <a:rPr lang="en-US" dirty="0">
                <a:latin typeface="Times New Roman"/>
                <a:ea typeface="Times New Roman"/>
              </a:rPr>
              <a:t> đ </a:t>
            </a:r>
            <a:r>
              <a:rPr lang="en-US" dirty="0" err="1">
                <a:latin typeface="Times New Roman"/>
                <a:ea typeface="Times New Roman"/>
              </a:rPr>
              <a:t>ịnh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kỳ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>
                <a:latin typeface="Times New Roman"/>
                <a:ea typeface="Times New Roman"/>
              </a:rPr>
              <a:t>an </a:t>
            </a:r>
            <a:r>
              <a:rPr lang="en-US" dirty="0" err="1">
                <a:latin typeface="Times New Roman"/>
                <a:ea typeface="Times New Roman"/>
              </a:rPr>
              <a:t>toàn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kế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xưởng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an </a:t>
            </a:r>
            <a:r>
              <a:rPr lang="en-US" dirty="0" err="1">
                <a:latin typeface="Times New Roman"/>
                <a:ea typeface="Times New Roman"/>
              </a:rPr>
              <a:t>toàn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về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trang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kỹ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thuật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chất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vận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hành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lắp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99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17: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Khi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tháo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chất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ra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khỏi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phải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tuân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thủ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theo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quy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định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Chỉ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nạp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một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bình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chứa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cũng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>
                <a:latin typeface="Times New Roman"/>
                <a:ea typeface="Times New Roman"/>
              </a:rPr>
              <a:t>Cho </a:t>
            </a:r>
            <a:r>
              <a:rPr lang="en-US" dirty="0" err="1">
                <a:latin typeface="Times New Roman"/>
                <a:ea typeface="Times New Roman"/>
              </a:rPr>
              <a:t>theo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thoát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nước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hồi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Xả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trực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tiếp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ngoài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Nạp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đúng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bình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chứa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đã</a:t>
            </a:r>
            <a:r>
              <a:rPr lang="en-US" dirty="0">
                <a:latin typeface="Times New Roman"/>
                <a:ea typeface="Times New Roman"/>
              </a:rPr>
              <a:t> qui </a:t>
            </a:r>
            <a:r>
              <a:rPr lang="en-US" dirty="0" err="1">
                <a:latin typeface="Times New Roman"/>
                <a:ea typeface="Times New Roman"/>
              </a:rPr>
              <a:t>định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1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18: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Khi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thao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tác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nạp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chất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vào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phải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tuân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thủ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theo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quy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định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>
                <a:latin typeface="Times New Roman"/>
                <a:ea typeface="Times New Roman"/>
              </a:rPr>
              <a:t>Ai </a:t>
            </a:r>
            <a:r>
              <a:rPr lang="en-US" dirty="0" err="1">
                <a:latin typeface="Times New Roman"/>
                <a:ea typeface="Times New Roman"/>
              </a:rPr>
              <a:t>thao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nạp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cũng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Bất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trình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nạp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Nạp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cũng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đúng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kỹ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thuật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vụ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92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19: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Khi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tiến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hành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nạp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môi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chất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, </a:t>
            </a:r>
            <a:r>
              <a:rPr lang="es-ES" dirty="0" err="1">
                <a:latin typeface="Times New Roman"/>
                <a:ea typeface="Times New Roman"/>
              </a:rPr>
              <a:t>vận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hành</a:t>
            </a:r>
            <a:r>
              <a:rPr lang="es-ES" dirty="0">
                <a:latin typeface="Times New Roman"/>
                <a:ea typeface="Times New Roman"/>
              </a:rPr>
              <a:t>, </a:t>
            </a:r>
            <a:r>
              <a:rPr lang="es-ES" dirty="0" err="1">
                <a:latin typeface="Times New Roman"/>
                <a:ea typeface="Times New Roman"/>
              </a:rPr>
              <a:t>sửa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chữa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người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thực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là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Nhân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thực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hiện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kiến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thức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chuyên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về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ai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cũng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thực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quản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lý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giao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nhiệm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vụ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20: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yêu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cầu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máy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xây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dựng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lắp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đặt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Vị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trí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tập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trung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Cửa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vào</a:t>
            </a:r>
            <a:r>
              <a:rPr lang="en-US" dirty="0">
                <a:latin typeface="Times New Roman"/>
                <a:ea typeface="Times New Roman"/>
              </a:rPr>
              <a:t> 1 </a:t>
            </a:r>
            <a:r>
              <a:rPr lang="en-US" dirty="0" err="1">
                <a:latin typeface="Times New Roman"/>
                <a:ea typeface="Times New Roman"/>
              </a:rPr>
              <a:t>cái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đúng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cách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Nền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bằng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phẳng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rãnh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hở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để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thao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tác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Thông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tự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nhiên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tạo</a:t>
            </a:r>
            <a:r>
              <a:rPr lang="en-US" dirty="0">
                <a:latin typeface="Times New Roman"/>
                <a:ea typeface="Times New Roman"/>
              </a:rPr>
              <a:t>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64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21: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yêu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cầu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máy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khi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có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sự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cố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thiết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bị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máy</a:t>
            </a:r>
            <a:r>
              <a:rPr lang="es-ES" dirty="0">
                <a:latin typeface="Times New Roman"/>
                <a:ea typeface="Times New Roman"/>
              </a:rPr>
              <a:t> 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Trên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trực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số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thoại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nhân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Chứa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dầu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dễ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Khoảng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giữa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phận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chuyển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giữa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nhô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nén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bảng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điều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nhỏ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hơn</a:t>
            </a:r>
            <a:r>
              <a:rPr lang="en-US" dirty="0">
                <a:latin typeface="Times New Roman"/>
                <a:ea typeface="Times New Roman"/>
              </a:rPr>
              <a:t> 0,1m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niêm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yết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đầy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đủ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đồ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sơ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đồ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ống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trình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vận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hành</a:t>
            </a:r>
            <a:r>
              <a:rPr lang="en-US" dirty="0">
                <a:latin typeface="Times New Roman"/>
                <a:ea typeface="Times New Roman"/>
              </a:rPr>
              <a:t>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67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22: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các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thiết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bị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hệ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thống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lạnh</a:t>
            </a:r>
            <a:r>
              <a:rPr lang="es-ES" dirty="0">
                <a:latin typeface="Times New Roman"/>
                <a:ea typeface="Times New Roman"/>
              </a:rPr>
              <a:t>: 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tuân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theo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tắc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dựng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trạm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phạm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trạm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phối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trạm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biến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thế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cùng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tòa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quạt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đặt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đảm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bảo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thiết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niêm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yết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đầy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đủ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đồ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hệ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lạnh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sơ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đồ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ống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quy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trình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vận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hành</a:t>
            </a:r>
            <a:r>
              <a:rPr lang="en-US" dirty="0">
                <a:latin typeface="Times New Roman"/>
                <a:ea typeface="Times New Roman"/>
              </a:rPr>
              <a:t>…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91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23: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yêu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cầu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máy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khi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có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sự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cố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thiết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bị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trong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máy</a:t>
            </a:r>
            <a:r>
              <a:rPr lang="es-ES" dirty="0">
                <a:latin typeface="Times New Roman"/>
                <a:ea typeface="Times New Roman"/>
              </a:rPr>
              <a:t> 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Trên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trực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số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thoại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nhân</a:t>
            </a:r>
            <a:r>
              <a:rPr lang="en-US" dirty="0">
                <a:latin typeface="Times New Roman"/>
                <a:ea typeface="Times New Roman"/>
              </a:rPr>
              <a:t> 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Chứa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dầu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dễ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nổ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Khoảng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giữa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phận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chuyển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giữa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nhô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nén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với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bảng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điều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nhỏ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hơn</a:t>
            </a:r>
            <a:r>
              <a:rPr lang="en-US" dirty="0">
                <a:latin typeface="Times New Roman"/>
                <a:ea typeface="Times New Roman"/>
              </a:rPr>
              <a:t> 0,1m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Phòng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phải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chống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sét</a:t>
            </a:r>
            <a:r>
              <a:rPr lang="en-US" dirty="0">
                <a:latin typeface="Times New Roman"/>
                <a:ea typeface="Times New Roman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77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24: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sz="3600" b="1" dirty="0" err="1">
                <a:latin typeface="Times New Roman"/>
                <a:ea typeface="Times New Roman"/>
              </a:rPr>
              <a:t>Y</a:t>
            </a:r>
            <a:r>
              <a:rPr lang="es-ES" sz="3600" b="1" dirty="0" err="1" smtClean="0">
                <a:latin typeface="Times New Roman"/>
                <a:ea typeface="Times New Roman"/>
              </a:rPr>
              <a:t>êu</a:t>
            </a:r>
            <a:r>
              <a:rPr lang="es-ES" sz="3600" b="1" dirty="0" smtClean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cầu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màu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sơn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đường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ống</a:t>
            </a:r>
            <a:r>
              <a:rPr lang="en-US" sz="3600" b="1" dirty="0">
                <a:latin typeface="Times New Roman"/>
                <a:ea typeface="Times New Roman"/>
              </a:rPr>
              <a:t> đ</a:t>
            </a:r>
            <a:r>
              <a:rPr lang="es-ES" sz="3600" b="1" dirty="0" err="1">
                <a:latin typeface="Times New Roman"/>
                <a:ea typeface="Times New Roman"/>
              </a:rPr>
              <a:t>ối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với</a:t>
            </a:r>
            <a:r>
              <a:rPr lang="es-ES" sz="3600" b="1" dirty="0">
                <a:latin typeface="Times New Roman"/>
                <a:ea typeface="Times New Roman"/>
              </a:rPr>
              <a:t> </a:t>
            </a:r>
            <a:r>
              <a:rPr lang="es-ES" sz="3600" b="1" dirty="0" err="1">
                <a:latin typeface="Times New Roman"/>
                <a:ea typeface="Times New Roman"/>
              </a:rPr>
              <a:t>freon</a:t>
            </a:r>
            <a:r>
              <a:rPr lang="es-ES" sz="3600" b="1" dirty="0">
                <a:latin typeface="Times New Roman"/>
                <a:ea typeface="Times New Roman"/>
              </a:rPr>
              <a:t>  : </a:t>
            </a:r>
            <a:endParaRPr lang="en-US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 err="1">
                <a:solidFill>
                  <a:srgbClr val="3366FF"/>
                </a:solidFill>
                <a:latin typeface="Times New Roman"/>
                <a:ea typeface="Times New Roman"/>
              </a:rPr>
              <a:t>A.</a:t>
            </a:r>
            <a:r>
              <a:rPr lang="en-US" sz="3600" b="1" dirty="0" err="1">
                <a:latin typeface="Times New Roman"/>
                <a:ea typeface="Times New Roman"/>
              </a:rPr>
              <a:t>Ông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dẫn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lỏng</a:t>
            </a:r>
            <a:r>
              <a:rPr lang="en-US" sz="3600" b="1" dirty="0">
                <a:latin typeface="Times New Roman"/>
                <a:ea typeface="Times New Roman"/>
              </a:rPr>
              <a:t> : </a:t>
            </a:r>
            <a:r>
              <a:rPr lang="en-US" sz="3600" b="1" dirty="0" err="1">
                <a:latin typeface="Times New Roman"/>
                <a:ea typeface="Times New Roman"/>
              </a:rPr>
              <a:t>trắng</a:t>
            </a:r>
            <a:r>
              <a:rPr lang="en-US" sz="3600" b="1" dirty="0">
                <a:latin typeface="Times New Roman"/>
                <a:ea typeface="Times New Roman"/>
              </a:rPr>
              <a:t> .   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sz="3600" b="1" dirty="0" err="1">
                <a:latin typeface="Times New Roman"/>
                <a:ea typeface="Times New Roman"/>
              </a:rPr>
              <a:t>Ống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hút</a:t>
            </a:r>
            <a:r>
              <a:rPr lang="en-US" sz="3600" b="1" dirty="0">
                <a:latin typeface="Times New Roman"/>
                <a:ea typeface="Times New Roman"/>
              </a:rPr>
              <a:t> : </a:t>
            </a:r>
            <a:r>
              <a:rPr lang="en-US" sz="3600" b="1" dirty="0" err="1">
                <a:latin typeface="Times New Roman"/>
                <a:ea typeface="Times New Roman"/>
              </a:rPr>
              <a:t>đen</a:t>
            </a:r>
            <a:r>
              <a:rPr lang="en-US" sz="3600" b="1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C.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Ống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dẫn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nước</a:t>
            </a:r>
            <a:r>
              <a:rPr lang="en-US" sz="3600" b="1" dirty="0">
                <a:latin typeface="Times New Roman"/>
                <a:ea typeface="Times New Roman"/>
              </a:rPr>
              <a:t>: </a:t>
            </a:r>
            <a:r>
              <a:rPr lang="en-US" sz="3600" b="1" dirty="0" err="1">
                <a:latin typeface="Times New Roman"/>
                <a:ea typeface="Times New Roman"/>
              </a:rPr>
              <a:t>đỏ</a:t>
            </a:r>
            <a:endParaRPr lang="en-US" sz="3600" b="1" dirty="0">
              <a:latin typeface="Times New Roman"/>
              <a:ea typeface="Times New Roman"/>
            </a:endParaRPr>
          </a:p>
          <a:p>
            <a:r>
              <a:rPr lang="en-US" sz="36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sz="3600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sz="3600" b="1" dirty="0" err="1">
                <a:latin typeface="Times New Roman"/>
                <a:ea typeface="Times New Roman"/>
              </a:rPr>
              <a:t>Ông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</a:rPr>
              <a:t>đảy</a:t>
            </a:r>
            <a:r>
              <a:rPr lang="en-US" sz="3600" b="1" dirty="0">
                <a:latin typeface="Times New Roman"/>
                <a:ea typeface="Times New Roman"/>
              </a:rPr>
              <a:t>: </a:t>
            </a:r>
            <a:r>
              <a:rPr lang="en-US" sz="3600" b="1" dirty="0" err="1">
                <a:latin typeface="Times New Roman"/>
                <a:ea typeface="Times New Roman"/>
              </a:rPr>
              <a:t>đỏ</a:t>
            </a:r>
            <a:r>
              <a:rPr lang="en-US" sz="3600" b="1" dirty="0">
                <a:latin typeface="Times New Roman"/>
                <a:ea typeface="Times New Roman"/>
              </a:rPr>
              <a:t>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850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5: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Dòng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</a:t>
            </a:r>
            <a:r>
              <a:rPr lang="es-ES" dirty="0">
                <a:latin typeface="Times New Roman"/>
                <a:ea typeface="Times New Roman"/>
              </a:rPr>
              <a:t> qua </a:t>
            </a:r>
            <a:r>
              <a:rPr lang="es-ES" dirty="0" err="1">
                <a:latin typeface="Times New Roman"/>
                <a:ea typeface="Times New Roman"/>
              </a:rPr>
              <a:t>cơ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thể</a:t>
            </a:r>
            <a:r>
              <a:rPr lang="es-ES" dirty="0">
                <a:latin typeface="Times New Roman"/>
                <a:ea typeface="Times New Roman"/>
              </a:rPr>
              <a:t> con </a:t>
            </a:r>
            <a:r>
              <a:rPr lang="es-ES" dirty="0" err="1">
                <a:latin typeface="Times New Roman"/>
                <a:ea typeface="Times New Roman"/>
              </a:rPr>
              <a:t>người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gây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nên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phản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ứng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sinh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lý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phức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tạp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như</a:t>
            </a:r>
            <a:r>
              <a:rPr lang="es-ES" dirty="0">
                <a:latin typeface="Times New Roman"/>
                <a:ea typeface="Times New Roman"/>
              </a:rPr>
              <a:t> 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Cơ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quan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kinh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điều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khiển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giác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quan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người</a:t>
            </a:r>
            <a:r>
              <a:rPr lang="en-US" dirty="0">
                <a:latin typeface="Times New Roman"/>
                <a:ea typeface="Times New Roman"/>
              </a:rPr>
              <a:t> ,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Cơ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quan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hô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hấp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hoạt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động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 err="1">
                <a:latin typeface="Times New Roman"/>
                <a:ea typeface="Times New Roman"/>
              </a:rPr>
              <a:t>Tăng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khả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năng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tuần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hoàn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máu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tê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liệt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bắp</a:t>
            </a:r>
            <a:r>
              <a:rPr lang="en-US" dirty="0">
                <a:latin typeface="Times New Roman"/>
                <a:ea typeface="Times New Roman"/>
              </a:rPr>
              <a:t>.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938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6</a:t>
            </a:r>
            <a:r>
              <a:rPr lang="en-US" sz="4000" b="1" dirty="0" smtClean="0">
                <a:solidFill>
                  <a:srgbClr val="FF00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trở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của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người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không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ổn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định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và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phụ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thuộc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tiết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từ</a:t>
            </a:r>
            <a:r>
              <a:rPr lang="en-US" dirty="0">
                <a:latin typeface="Times New Roman"/>
                <a:ea typeface="Times New Roman"/>
              </a:rPr>
              <a:t> 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xung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quanh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 err="1">
                <a:latin typeface="Times New Roman"/>
                <a:ea typeface="Times New Roman"/>
              </a:rPr>
              <a:t>điều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việc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trạng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sức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khoẻ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cơ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thể</a:t>
            </a:r>
            <a:r>
              <a:rPr lang="en-US" dirty="0">
                <a:latin typeface="Times New Roman"/>
                <a:ea typeface="Times New Roman"/>
              </a:rPr>
              <a:t>, </a:t>
            </a:r>
            <a:r>
              <a:rPr lang="en-US" dirty="0" err="1">
                <a:latin typeface="Times New Roman"/>
                <a:ea typeface="Times New Roman"/>
              </a:rPr>
              <a:t>trạng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thái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kinh</a:t>
            </a:r>
            <a:endParaRPr lang="en-US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61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7: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Mức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độ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nguy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hiểm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của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giật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tuỳ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theo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Thời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gian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việc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Tần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suất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áp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Biên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(</a:t>
            </a:r>
            <a:r>
              <a:rPr lang="en-US" dirty="0" err="1">
                <a:latin typeface="Times New Roman"/>
                <a:ea typeface="Times New Roman"/>
              </a:rPr>
              <a:t>trị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số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).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10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8: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s-ES" dirty="0" err="1">
                <a:latin typeface="Times New Roman"/>
                <a:ea typeface="Times New Roman"/>
              </a:rPr>
              <a:t>Mức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độ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nguy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hiểm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của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giật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tuỳ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theo</a:t>
            </a:r>
            <a:r>
              <a:rPr lang="es-ES" dirty="0">
                <a:latin typeface="Times New Roman"/>
                <a:ea typeface="Times New Roman"/>
              </a:rPr>
              <a:t>: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Biên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trở</a:t>
            </a:r>
            <a:r>
              <a:rPr lang="en-US" dirty="0">
                <a:latin typeface="Times New Roman"/>
                <a:ea typeface="Times New Roman"/>
              </a:rPr>
              <a:t> 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Tần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số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tụ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 err="1">
                <a:latin typeface="Times New Roman"/>
                <a:ea typeface="Times New Roman"/>
              </a:rPr>
              <a:t>Thời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gian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việc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.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4280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8: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s-ES" dirty="0">
                <a:latin typeface="Times New Roman"/>
                <a:ea typeface="Times New Roman"/>
              </a:rPr>
              <a:t>Con </a:t>
            </a:r>
            <a:r>
              <a:rPr lang="es-ES" dirty="0" err="1">
                <a:latin typeface="Times New Roman"/>
                <a:ea typeface="Times New Roman"/>
              </a:rPr>
              <a:t>đường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dòng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từ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chân</a:t>
            </a:r>
            <a:r>
              <a:rPr lang="es-ES" dirty="0">
                <a:latin typeface="Times New Roman"/>
                <a:ea typeface="Times New Roman"/>
              </a:rPr>
              <a:t> qua </a:t>
            </a:r>
            <a:r>
              <a:rPr lang="es-ES" dirty="0" err="1">
                <a:latin typeface="Times New Roman"/>
                <a:ea typeface="Times New Roman"/>
              </a:rPr>
              <a:t>chân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thì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phân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lượng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dòng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điện</a:t>
            </a:r>
            <a:r>
              <a:rPr lang="es-ES" dirty="0">
                <a:latin typeface="Times New Roman"/>
                <a:ea typeface="Times New Roman"/>
              </a:rPr>
              <a:t> qua </a:t>
            </a:r>
            <a:r>
              <a:rPr lang="es-ES" dirty="0" err="1">
                <a:latin typeface="Times New Roman"/>
                <a:ea typeface="Times New Roman"/>
              </a:rPr>
              <a:t>tim</a:t>
            </a:r>
            <a:r>
              <a:rPr lang="es-ES" dirty="0">
                <a:latin typeface="Times New Roman"/>
                <a:ea typeface="Times New Roman"/>
              </a:rPr>
              <a:t> </a:t>
            </a:r>
            <a:r>
              <a:rPr lang="es-ES" dirty="0" err="1">
                <a:latin typeface="Times New Roman"/>
                <a:ea typeface="Times New Roman"/>
              </a:rPr>
              <a:t>là</a:t>
            </a:r>
            <a:r>
              <a:rPr lang="es-ES" dirty="0">
                <a:latin typeface="Times New Roman"/>
                <a:ea typeface="Times New Roman"/>
              </a:rPr>
              <a:t> </a:t>
            </a:r>
            <a:endParaRPr lang="en-US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>
                <a:latin typeface="Times New Roman"/>
                <a:ea typeface="Times New Roman"/>
              </a:rPr>
              <a:t>0.1%.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>
                <a:latin typeface="Times New Roman"/>
                <a:ea typeface="Times New Roman"/>
              </a:rPr>
              <a:t>0.2%.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>
                <a:latin typeface="Times New Roman"/>
                <a:ea typeface="Times New Roman"/>
              </a:rPr>
              <a:t>0.3%.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>
                <a:latin typeface="Times New Roman"/>
                <a:ea typeface="Times New Roman"/>
              </a:rPr>
              <a:t>0.4%.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4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10: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Con </a:t>
            </a:r>
            <a:r>
              <a:rPr lang="en-US" dirty="0" err="1">
                <a:latin typeface="Times New Roman"/>
                <a:ea typeface="Times New Roman"/>
              </a:rPr>
              <a:t>đường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từ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từ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tay</a:t>
            </a:r>
            <a:r>
              <a:rPr lang="en-US" dirty="0">
                <a:latin typeface="Times New Roman"/>
                <a:ea typeface="Times New Roman"/>
              </a:rPr>
              <a:t> qua </a:t>
            </a:r>
            <a:r>
              <a:rPr lang="en-US" dirty="0" err="1">
                <a:latin typeface="Times New Roman"/>
                <a:ea typeface="Times New Roman"/>
              </a:rPr>
              <a:t>tay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thì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phân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lượng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dòng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qua </a:t>
            </a:r>
            <a:r>
              <a:rPr lang="en-US" dirty="0" err="1">
                <a:latin typeface="Times New Roman"/>
                <a:ea typeface="Times New Roman"/>
              </a:rPr>
              <a:t>tim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</a:t>
            </a:r>
            <a:r>
              <a:rPr lang="en-US" dirty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>
                <a:latin typeface="Times New Roman"/>
                <a:ea typeface="Times New Roman"/>
              </a:rPr>
              <a:t>7 %.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>
                <a:latin typeface="Times New Roman"/>
                <a:ea typeface="Times New Roman"/>
              </a:rPr>
              <a:t>1.2 %.</a:t>
            </a:r>
          </a:p>
          <a:p>
            <a:pPr>
              <a:spcAft>
                <a:spcPts val="0"/>
              </a:spcAft>
              <a:tabLst>
                <a:tab pos="762000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>
                <a:latin typeface="Times New Roman"/>
                <a:ea typeface="Times New Roman"/>
              </a:rPr>
              <a:t>5 %.	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>
                <a:latin typeface="Times New Roman"/>
                <a:ea typeface="Times New Roman"/>
              </a:rPr>
              <a:t>3.3 %.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33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b="1" dirty="0">
                <a:solidFill>
                  <a:srgbClr val="FF0000"/>
                </a:solidFill>
              </a:rPr>
              <a:t>CÂU </a:t>
            </a:r>
            <a:r>
              <a:rPr lang="en-US" sz="4000" b="1" dirty="0" smtClean="0">
                <a:solidFill>
                  <a:srgbClr val="FF0000"/>
                </a:solidFill>
              </a:rPr>
              <a:t>11: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dirty="0" err="1">
                <a:latin typeface="Times New Roman"/>
                <a:ea typeface="Times New Roman"/>
              </a:rPr>
              <a:t>Trong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việc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nguy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hiểm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nhiều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dễ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gây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ra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các</a:t>
            </a:r>
            <a:r>
              <a:rPr lang="en-US" dirty="0">
                <a:latin typeface="Times New Roman"/>
                <a:ea typeface="Times New Roman"/>
              </a:rPr>
              <a:t> tai </a:t>
            </a:r>
            <a:r>
              <a:rPr lang="en-US" dirty="0" err="1">
                <a:latin typeface="Times New Roman"/>
                <a:ea typeface="Times New Roman"/>
              </a:rPr>
              <a:t>nạn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về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yếu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tố</a:t>
            </a:r>
            <a:r>
              <a:rPr lang="en-US" dirty="0">
                <a:latin typeface="Times New Roman"/>
                <a:ea typeface="Times New Roman"/>
              </a:rPr>
              <a:t> :</a:t>
            </a:r>
          </a:p>
          <a:p>
            <a:pPr>
              <a:spcAft>
                <a:spcPts val="0"/>
              </a:spcAft>
              <a:tabLst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A. </a:t>
            </a:r>
            <a:r>
              <a:rPr lang="en-US" dirty="0" err="1">
                <a:latin typeface="Times New Roman"/>
                <a:ea typeface="Times New Roman"/>
              </a:rPr>
              <a:t>Ánh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sáng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nơi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 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việc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phù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hợp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B. </a:t>
            </a:r>
            <a:r>
              <a:rPr lang="en-US" dirty="0" err="1">
                <a:latin typeface="Times New Roman"/>
                <a:ea typeface="Times New Roman"/>
              </a:rPr>
              <a:t>Sàn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nhà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có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trở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lớn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được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làm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bằng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vật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liệu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không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dẫn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điện</a:t>
            </a:r>
            <a:r>
              <a:rPr lang="en-US" dirty="0">
                <a:latin typeface="Times New Roman"/>
                <a:ea typeface="Times New Roman"/>
              </a:rPr>
              <a:t>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C. </a:t>
            </a:r>
            <a:r>
              <a:rPr lang="en-US" dirty="0" err="1">
                <a:latin typeface="Times New Roman"/>
                <a:ea typeface="Times New Roman"/>
              </a:rPr>
              <a:t>Nhiệt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nhỏ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hơn</a:t>
            </a:r>
            <a:r>
              <a:rPr lang="en-US" dirty="0">
                <a:latin typeface="Times New Roman"/>
                <a:ea typeface="Times New Roman"/>
              </a:rPr>
              <a:t> 30</a:t>
            </a:r>
            <a:r>
              <a:rPr lang="en-US" baseline="30000" dirty="0">
                <a:latin typeface="Times New Roman"/>
                <a:ea typeface="Times New Roman"/>
              </a:rPr>
              <a:t>0</a:t>
            </a:r>
            <a:r>
              <a:rPr lang="en-US" dirty="0">
                <a:latin typeface="Times New Roman"/>
                <a:ea typeface="Times New Roman"/>
              </a:rPr>
              <a:t>C .</a:t>
            </a:r>
          </a:p>
          <a:p>
            <a:pPr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b="1" u="sng" dirty="0">
                <a:solidFill>
                  <a:srgbClr val="0000FF"/>
                </a:solidFill>
                <a:latin typeface="Times New Roman"/>
                <a:ea typeface="Times New Roman"/>
              </a:rPr>
              <a:t>D</a:t>
            </a:r>
            <a:r>
              <a:rPr lang="en-US" b="1" dirty="0">
                <a:solidFill>
                  <a:srgbClr val="3366FF"/>
                </a:solidFill>
                <a:latin typeface="Times New Roman"/>
                <a:ea typeface="Times New Roman"/>
              </a:rPr>
              <a:t>. </a:t>
            </a:r>
            <a:r>
              <a:rPr lang="en-US" dirty="0" err="1">
                <a:latin typeface="Times New Roman"/>
                <a:ea typeface="Times New Roman"/>
              </a:rPr>
              <a:t>Độ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ẩm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tương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đối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của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môi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trường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luôn</a:t>
            </a:r>
            <a:r>
              <a:rPr lang="en-US" dirty="0">
                <a:latin typeface="Times New Roman"/>
                <a:ea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</a:rPr>
              <a:t>trên</a:t>
            </a:r>
            <a:r>
              <a:rPr lang="en-US" dirty="0">
                <a:latin typeface="Times New Roman"/>
                <a:ea typeface="Times New Roman"/>
              </a:rPr>
              <a:t> 75%.</a:t>
            </a:r>
          </a:p>
          <a:p>
            <a:pPr indent="179705">
              <a:spcAft>
                <a:spcPts val="0"/>
              </a:spcAft>
              <a:tabLst>
                <a:tab pos="1656080" algn="l"/>
                <a:tab pos="3136265" algn="l"/>
                <a:tab pos="4615815" algn="l"/>
              </a:tabLst>
            </a:pPr>
            <a:r>
              <a:rPr lang="en-US" dirty="0">
                <a:latin typeface="Times New Roman"/>
                <a:ea typeface="Times New Roman"/>
              </a:rPr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1254</Words>
  <Application>Microsoft Office PowerPoint</Application>
  <PresentationFormat>On-screen Show (4:3)</PresentationFormat>
  <Paragraphs>188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Câu hỏi trắc nghiệm</vt:lpstr>
      <vt:lpstr>Câu hỏi trắc nghiệm</vt:lpstr>
      <vt:lpstr>CÂU 5:</vt:lpstr>
      <vt:lpstr>CÂU 6:</vt:lpstr>
      <vt:lpstr>CÂU 7:</vt:lpstr>
      <vt:lpstr>CÂU 8:</vt:lpstr>
      <vt:lpstr>CÂU 8:</vt:lpstr>
      <vt:lpstr>CÂU 10:</vt:lpstr>
      <vt:lpstr>CÂU 11:</vt:lpstr>
      <vt:lpstr>CÂU 12:</vt:lpstr>
      <vt:lpstr>CÂU 13:</vt:lpstr>
      <vt:lpstr>CÂU 7:</vt:lpstr>
      <vt:lpstr>CÂU 8:</vt:lpstr>
      <vt:lpstr>CÂU 9:</vt:lpstr>
      <vt:lpstr>CÂU 10:</vt:lpstr>
      <vt:lpstr>CÂU 11:</vt:lpstr>
      <vt:lpstr>CÂU 12:</vt:lpstr>
      <vt:lpstr>CÂU 13:</vt:lpstr>
      <vt:lpstr>CÂU 14:</vt:lpstr>
      <vt:lpstr>CÂU 15:</vt:lpstr>
      <vt:lpstr>CÂU 16:</vt:lpstr>
      <vt:lpstr>CÂU 17:</vt:lpstr>
      <vt:lpstr>CÂU 18:</vt:lpstr>
      <vt:lpstr>CÂU 19:</vt:lpstr>
      <vt:lpstr>CÂU 20:</vt:lpstr>
      <vt:lpstr>CÂU 21:</vt:lpstr>
      <vt:lpstr>CÂU 22:</vt:lpstr>
      <vt:lpstr>CÂU 23:</vt:lpstr>
      <vt:lpstr>CÂU 24: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Câu hỏi trắc nghiệm</dc:title>
  <dc:creator>Admin</dc:creator>
  <cp:lastModifiedBy>ADMIN</cp:lastModifiedBy>
  <cp:revision>24</cp:revision>
  <dcterms:created xsi:type="dcterms:W3CDTF">2017-10-07T01:45:43Z</dcterms:created>
  <dcterms:modified xsi:type="dcterms:W3CDTF">2017-11-02T09:33:29Z</dcterms:modified>
</cp:coreProperties>
</file>